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6"/>
  </p:handoutMasterIdLst>
  <p:sldIdLst>
    <p:sldId id="256" r:id="rId3"/>
    <p:sldId id="257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86374"/>
  </p:normalViewPr>
  <p:slideViewPr>
    <p:cSldViewPr snapToGrid="0" showGuides="1">
      <p:cViewPr varScale="1">
        <p:scale>
          <a:sx n="127" d="100"/>
          <a:sy n="127" d="100"/>
        </p:scale>
        <p:origin x="1952" y="184"/>
      </p:cViewPr>
      <p:guideLst>
        <p:guide orient="horz" pos="2135"/>
        <p:guide pos="38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469127"/>
            <a:ext cx="10307927" cy="4093347"/>
          </a:xfrm>
        </p:spPr>
        <p:txBody>
          <a:bodyPr anchor="b">
            <a:norm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10307926" cy="64755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箭头连接符 2"/>
          <p:cNvCxnSpPr/>
          <p:nvPr/>
        </p:nvCxnSpPr>
        <p:spPr>
          <a:xfrm flipV="1">
            <a:off x="3435985" y="673100"/>
            <a:ext cx="0" cy="500253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3437255" y="3245485"/>
            <a:ext cx="4961255" cy="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2794635" y="673100"/>
            <a:ext cx="640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>
                <a:latin typeface="微软雅黑" charset="0"/>
                <a:ea typeface="微软雅黑" charset="0"/>
              </a:rPr>
              <a:t>盈利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782570" y="5326380"/>
            <a:ext cx="640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>
                <a:latin typeface="微软雅黑" charset="0"/>
                <a:ea typeface="微软雅黑" charset="0"/>
              </a:rPr>
              <a:t>亏损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398510" y="2877185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>
                <a:latin typeface="微软雅黑" charset="0"/>
                <a:ea typeface="微软雅黑" charset="0"/>
              </a:rPr>
              <a:t>期货</a:t>
            </a:r>
            <a:r>
              <a:rPr lang="zh-CN" altLang="en-US">
                <a:latin typeface="微软雅黑" charset="0"/>
                <a:ea typeface="微软雅黑" charset="0"/>
              </a:rPr>
              <a:t>价格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3449320" y="4028440"/>
            <a:ext cx="29768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6426200" y="1193800"/>
            <a:ext cx="2516505" cy="28346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6426200" y="604520"/>
            <a:ext cx="0" cy="509016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7122160" y="604520"/>
            <a:ext cx="0" cy="5090160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3056255" y="2877185"/>
            <a:ext cx="3663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latin typeface="微软雅黑" charset="0"/>
                <a:ea typeface="微软雅黑" charset="0"/>
              </a:rPr>
              <a:t>0</a:t>
            </a:r>
            <a:endParaRPr lang="en-US" altLang="zh-CN">
              <a:latin typeface="微软雅黑" charset="0"/>
              <a:ea typeface="微软雅黑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689600" y="2877185"/>
            <a:ext cx="21139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latin typeface="微软雅黑" charset="0"/>
                <a:ea typeface="微软雅黑" charset="0"/>
              </a:rPr>
              <a:t>5800</a:t>
            </a:r>
            <a:endParaRPr lang="en-US" altLang="zh-CN">
              <a:latin typeface="微软雅黑" charset="0"/>
              <a:ea typeface="微软雅黑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6520" y="98425"/>
            <a:ext cx="34340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latin typeface="微软雅黑" charset="0"/>
                <a:ea typeface="微软雅黑" charset="0"/>
              </a:rPr>
              <a:t>买</a:t>
            </a:r>
            <a:r>
              <a:rPr lang="en-US" altLang="zh-CN" b="1">
                <a:latin typeface="微软雅黑" charset="0"/>
                <a:ea typeface="微软雅黑" charset="0"/>
              </a:rPr>
              <a:t>TA209C5800</a:t>
            </a:r>
            <a:r>
              <a:rPr lang="zh-CN" altLang="en-US" b="1">
                <a:latin typeface="微软雅黑" charset="0"/>
                <a:ea typeface="微软雅黑" charset="0"/>
              </a:rPr>
              <a:t>盈亏</a:t>
            </a:r>
            <a:r>
              <a:rPr lang="zh-CN" altLang="en-US" b="1">
                <a:latin typeface="微软雅黑" charset="0"/>
                <a:ea typeface="微软雅黑" charset="0"/>
              </a:rPr>
              <a:t>线</a:t>
            </a:r>
            <a:endParaRPr lang="zh-CN" altLang="en-US" b="1">
              <a:latin typeface="微软雅黑" charset="0"/>
              <a:ea typeface="微软雅黑" charset="0"/>
            </a:endParaRPr>
          </a:p>
        </p:txBody>
      </p:sp>
      <p:cxnSp>
        <p:nvCxnSpPr>
          <p:cNvPr id="16" name="直接箭头连接符 15"/>
          <p:cNvCxnSpPr/>
          <p:nvPr/>
        </p:nvCxnSpPr>
        <p:spPr>
          <a:xfrm>
            <a:off x="3459480" y="3686810"/>
            <a:ext cx="1168400" cy="955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4651375" y="4477385"/>
            <a:ext cx="107188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4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  <a:alpha val="43000"/>
                    </a:srgbClr>
                  </a:outerShdw>
                </a:effectLst>
                <a:latin typeface="微软雅黑" charset="0"/>
                <a:ea typeface="微软雅黑" charset="0"/>
              </a:rPr>
              <a:t>权利金</a:t>
            </a:r>
            <a:r>
              <a:rPr lang="zh-CN" altLang="en-US" sz="14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  <a:alpha val="43000"/>
                    </a:srgbClr>
                  </a:outerShdw>
                </a:effectLst>
                <a:latin typeface="微软雅黑" charset="0"/>
                <a:ea typeface="微软雅黑" charset="0"/>
              </a:rPr>
              <a:t>支出</a:t>
            </a:r>
            <a:endParaRPr lang="zh-CN" altLang="en-US" sz="14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  <a:alpha val="43000"/>
                  </a:srgbClr>
                </a:outerShdw>
              </a:effectLst>
              <a:latin typeface="微软雅黑" charset="0"/>
              <a:ea typeface="微软雅黑" charset="0"/>
            </a:endParaRPr>
          </a:p>
        </p:txBody>
      </p:sp>
      <p:cxnSp>
        <p:nvCxnSpPr>
          <p:cNvPr id="18" name="直接箭头连接符 17"/>
          <p:cNvCxnSpPr/>
          <p:nvPr/>
        </p:nvCxnSpPr>
        <p:spPr>
          <a:xfrm>
            <a:off x="6426200" y="4033520"/>
            <a:ext cx="1168400" cy="955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7710805" y="4848225"/>
            <a:ext cx="107188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4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  <a:alpha val="43000"/>
                    </a:srgbClr>
                  </a:outerShdw>
                </a:effectLst>
                <a:latin typeface="微软雅黑" charset="0"/>
                <a:ea typeface="微软雅黑" charset="0"/>
              </a:rPr>
              <a:t>盈亏线</a:t>
            </a:r>
            <a:r>
              <a:rPr lang="zh-CN" altLang="en-US" sz="14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  <a:alpha val="43000"/>
                    </a:srgbClr>
                  </a:outerShdw>
                </a:effectLst>
                <a:latin typeface="微软雅黑" charset="0"/>
                <a:ea typeface="微软雅黑" charset="0"/>
              </a:rPr>
              <a:t>拐点</a:t>
            </a:r>
            <a:endParaRPr lang="zh-CN" altLang="en-US" sz="14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  <a:alpha val="43000"/>
                  </a:srgbClr>
                </a:outerShdw>
              </a:effectLst>
              <a:latin typeface="微软雅黑" charset="0"/>
              <a:ea typeface="微软雅黑" charset="0"/>
            </a:endParaRPr>
          </a:p>
        </p:txBody>
      </p:sp>
      <p:cxnSp>
        <p:nvCxnSpPr>
          <p:cNvPr id="20" name="直接箭头连接符 19"/>
          <p:cNvCxnSpPr/>
          <p:nvPr/>
        </p:nvCxnSpPr>
        <p:spPr>
          <a:xfrm>
            <a:off x="7122160" y="3261360"/>
            <a:ext cx="1168400" cy="955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8398510" y="4028440"/>
            <a:ext cx="107188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14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  <a:alpha val="43000"/>
                    </a:srgbClr>
                  </a:outerShdw>
                </a:effectLst>
                <a:latin typeface="微软雅黑" charset="0"/>
                <a:ea typeface="微软雅黑" charset="0"/>
              </a:rPr>
              <a:t>盈亏</a:t>
            </a:r>
            <a:r>
              <a:rPr lang="zh-CN" altLang="en-US" sz="14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  <a:alpha val="43000"/>
                    </a:srgbClr>
                  </a:outerShdw>
                </a:effectLst>
                <a:latin typeface="微软雅黑" charset="0"/>
                <a:ea typeface="微软雅黑" charset="0"/>
              </a:rPr>
              <a:t>平衡点</a:t>
            </a:r>
            <a:endParaRPr lang="zh-CN" altLang="en-US" sz="14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  <a:alpha val="43000"/>
                  </a:srgbClr>
                </a:outerShdw>
              </a:effectLst>
              <a:latin typeface="微软雅黑" charset="0"/>
              <a:ea typeface="微软雅黑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箭头连接符 2"/>
          <p:cNvCxnSpPr/>
          <p:nvPr/>
        </p:nvCxnSpPr>
        <p:spPr>
          <a:xfrm flipV="1">
            <a:off x="2948305" y="703580"/>
            <a:ext cx="0" cy="282702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2961640" y="2172970"/>
            <a:ext cx="2204720" cy="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2961640" y="2534920"/>
            <a:ext cx="8432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 flipV="1">
            <a:off x="3804920" y="1147445"/>
            <a:ext cx="1239520" cy="13874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" name="直接箭头连接符 1"/>
          <p:cNvCxnSpPr/>
          <p:nvPr/>
        </p:nvCxnSpPr>
        <p:spPr>
          <a:xfrm flipV="1">
            <a:off x="6096000" y="759460"/>
            <a:ext cx="0" cy="282702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>
            <a:off x="6109335" y="2228850"/>
            <a:ext cx="2204720" cy="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6096000" y="1840865"/>
            <a:ext cx="8432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flipV="1">
            <a:off x="2948305" y="3751580"/>
            <a:ext cx="0" cy="282702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2961640" y="5220970"/>
            <a:ext cx="2204720" cy="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4302760" y="5603240"/>
            <a:ext cx="8432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 flipH="1" flipV="1">
            <a:off x="2971800" y="4262120"/>
            <a:ext cx="1330960" cy="13411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V="1">
            <a:off x="6109335" y="3807460"/>
            <a:ext cx="0" cy="282702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>
            <a:off x="6122670" y="5276850"/>
            <a:ext cx="2204720" cy="0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7348855" y="4909185"/>
            <a:ext cx="84328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直接连接符 30"/>
          <p:cNvCxnSpPr/>
          <p:nvPr/>
        </p:nvCxnSpPr>
        <p:spPr>
          <a:xfrm flipV="1">
            <a:off x="6109335" y="4909185"/>
            <a:ext cx="1239520" cy="13874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3922395" y="391160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>
                <a:latin typeface="微软雅黑" charset="0"/>
                <a:ea typeface="微软雅黑" charset="0"/>
              </a:rPr>
              <a:t>买</a:t>
            </a:r>
            <a:r>
              <a:rPr lang="zh-CN" altLang="en-US">
                <a:latin typeface="微软雅黑" charset="0"/>
                <a:ea typeface="微软雅黑" charset="0"/>
              </a:rPr>
              <a:t>看涨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7025640" y="391160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>
                <a:latin typeface="微软雅黑" charset="0"/>
                <a:ea typeface="微软雅黑" charset="0"/>
              </a:rPr>
              <a:t>卖看涨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3922395" y="3512820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>
                <a:latin typeface="微软雅黑" charset="0"/>
                <a:ea typeface="微软雅黑" charset="0"/>
              </a:rPr>
              <a:t>买看</a:t>
            </a:r>
            <a:r>
              <a:rPr lang="zh-CN" altLang="en-US">
                <a:latin typeface="微软雅黑" charset="0"/>
                <a:ea typeface="微软雅黑" charset="0"/>
              </a:rPr>
              <a:t>跌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7030720" y="3512820"/>
            <a:ext cx="8686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>
                <a:latin typeface="微软雅黑" charset="0"/>
                <a:ea typeface="微软雅黑" charset="0"/>
              </a:rPr>
              <a:t>卖看</a:t>
            </a:r>
            <a:r>
              <a:rPr lang="zh-CN" altLang="en-US">
                <a:latin typeface="微软雅黑" charset="0"/>
                <a:ea typeface="微软雅黑" charset="0"/>
              </a:rPr>
              <a:t>跌</a:t>
            </a:r>
            <a:endParaRPr lang="zh-CN" altLang="en-US">
              <a:latin typeface="微软雅黑" charset="0"/>
              <a:ea typeface="微软雅黑" charset="0"/>
            </a:endParaRPr>
          </a:p>
        </p:txBody>
      </p:sp>
      <p:cxnSp>
        <p:nvCxnSpPr>
          <p:cNvPr id="36" name="直接连接符 35"/>
          <p:cNvCxnSpPr/>
          <p:nvPr/>
        </p:nvCxnSpPr>
        <p:spPr>
          <a:xfrm flipH="1" flipV="1">
            <a:off x="6939280" y="1840865"/>
            <a:ext cx="1330960" cy="13411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WPS 表格</Application>
  <PresentationFormat>宽屏</PresentationFormat>
  <Paragraphs>26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汉仪旗黑</vt:lpstr>
      <vt:lpstr>微软雅黑</vt:lpstr>
      <vt:lpstr>宋体</vt:lpstr>
      <vt:lpstr>Arial Unicode MS</vt:lpstr>
      <vt:lpstr>汉仪书宋二KW</vt:lpstr>
      <vt:lpstr>Calibri</vt:lpstr>
      <vt:lpstr>Helvetica Neue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wkx</dc:creator>
  <cp:lastModifiedBy>WKX</cp:lastModifiedBy>
  <cp:revision>121</cp:revision>
  <dcterms:created xsi:type="dcterms:W3CDTF">2022-08-01T11:09:33Z</dcterms:created>
  <dcterms:modified xsi:type="dcterms:W3CDTF">2022-08-01T11:09:33Z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2052-4.4.1.7380</vt:lpwstr>
  </property>
  <property fmtid="{D5CDD505-2E9C-101B-9397-08002B2CF9AE}" pid="3" name="ICV">
    <vt:lpwstr>A6A1E4275D42A864F177E362A2A6B1C6</vt:lpwstr>
  </property>
</Properties>
</file>